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792" autoAdjust="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060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662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886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21/02/2020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21/02/2020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1512259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 Consultas medicas gratuitas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1512259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 Medicamentos gratuitos</a:t>
            </a:r>
          </a:p>
        </p:txBody>
      </p: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EDFAD35A-BD62-440D-92D0-83B1A88FCE78}"/>
              </a:ext>
            </a:extLst>
          </p:cNvPr>
          <p:cNvCxnSpPr>
            <a:cxnSpLocks/>
            <a:stCxn id="33" idx="3"/>
            <a:endCxn id="43" idx="2"/>
          </p:cNvCxnSpPr>
          <p:nvPr/>
        </p:nvCxnSpPr>
        <p:spPr>
          <a:xfrm flipV="1">
            <a:off x="3217978" y="3564161"/>
            <a:ext cx="150573" cy="174867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EB6A5A8C-F611-4E49-BF4F-2B3C1FE4A530}"/>
              </a:ext>
            </a:extLst>
          </p:cNvPr>
          <p:cNvSpPr/>
          <p:nvPr/>
        </p:nvSpPr>
        <p:spPr>
          <a:xfrm>
            <a:off x="5614947" y="2272962"/>
            <a:ext cx="22221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856E7F0-2FA9-44EA-9905-7B0CEEC8460E}"/>
              </a:ext>
            </a:extLst>
          </p:cNvPr>
          <p:cNvCxnSpPr>
            <a:cxnSpLocks/>
            <a:stCxn id="37" idx="0"/>
          </p:cNvCxnSpPr>
          <p:nvPr/>
        </p:nvCxnSpPr>
        <p:spPr>
          <a:xfrm flipH="1" flipV="1">
            <a:off x="6619394" y="1797721"/>
            <a:ext cx="106651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grama de flujo: proceso 42">
            <a:extLst>
              <a:ext uri="{FF2B5EF4-FFF2-40B4-BE49-F238E27FC236}">
                <a16:creationId xmlns:a16="http://schemas.microsoft.com/office/drawing/2014/main" id="{3D6C4D13-D264-4192-BD95-0E50874DB4A3}"/>
              </a:ext>
            </a:extLst>
          </p:cNvPr>
          <p:cNvSpPr/>
          <p:nvPr/>
        </p:nvSpPr>
        <p:spPr>
          <a:xfrm>
            <a:off x="1660276" y="2272962"/>
            <a:ext cx="3416549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175D237-54D3-435F-89DF-0985B589C5EE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3368551" y="1808358"/>
            <a:ext cx="3250843" cy="46460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220C3CEB-87A3-4671-BA3D-9E0479169065}"/>
              </a:ext>
            </a:extLst>
          </p:cNvPr>
          <p:cNvSpPr/>
          <p:nvPr/>
        </p:nvSpPr>
        <p:spPr>
          <a:xfrm>
            <a:off x="10135775" y="2272962"/>
            <a:ext cx="1837633" cy="147126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09D3D95-4250-4A96-9459-1F8CC6200F9B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6619394" y="1797721"/>
            <a:ext cx="4435198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91CC58E0-8276-4AF7-A5A5-02DECF815623}"/>
              </a:ext>
            </a:extLst>
          </p:cNvPr>
          <p:cNvSpPr/>
          <p:nvPr/>
        </p:nvSpPr>
        <p:spPr>
          <a:xfrm>
            <a:off x="8067642" y="2272962"/>
            <a:ext cx="1837633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5CFA508-69A5-49D0-B747-194E6F57242F}"/>
              </a:ext>
            </a:extLst>
          </p:cNvPr>
          <p:cNvCxnSpPr>
            <a:cxnSpLocks/>
            <a:stCxn id="57" idx="0"/>
          </p:cNvCxnSpPr>
          <p:nvPr/>
        </p:nvCxnSpPr>
        <p:spPr>
          <a:xfrm flipH="1" flipV="1">
            <a:off x="6619394" y="1797721"/>
            <a:ext cx="236706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1512259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 Informe mensual de actividades</a:t>
            </a:r>
          </a:p>
        </p:txBody>
      </p: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539E3E06-9BF8-498D-B6E9-E58226709621}"/>
              </a:ext>
            </a:extLst>
          </p:cNvPr>
          <p:cNvCxnSpPr>
            <a:cxnSpLocks/>
            <a:stCxn id="63" idx="3"/>
            <a:endCxn id="43" idx="2"/>
          </p:cNvCxnSpPr>
          <p:nvPr/>
        </p:nvCxnSpPr>
        <p:spPr>
          <a:xfrm flipV="1">
            <a:off x="3217978" y="3564161"/>
            <a:ext cx="150573" cy="76284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: angular 67">
            <a:extLst>
              <a:ext uri="{FF2B5EF4-FFF2-40B4-BE49-F238E27FC236}">
                <a16:creationId xmlns:a16="http://schemas.microsoft.com/office/drawing/2014/main" id="{6699A869-BAFD-45E6-AC18-C219DE0EE625}"/>
              </a:ext>
            </a:extLst>
          </p:cNvPr>
          <p:cNvCxnSpPr>
            <a:cxnSpLocks/>
            <a:stCxn id="44" idx="3"/>
            <a:endCxn id="43" idx="2"/>
          </p:cNvCxnSpPr>
          <p:nvPr/>
        </p:nvCxnSpPr>
        <p:spPr>
          <a:xfrm flipV="1">
            <a:off x="3217978" y="3564161"/>
            <a:ext cx="150573" cy="273450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3517253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 Programa de orientación para la salud en el municipio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3517253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6. Campaña de detección de cáncer 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3517253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 Coordinación de campañas nacionales</a:t>
            </a:r>
          </a:p>
        </p:txBody>
      </p:sp>
      <p:cxnSp>
        <p:nvCxnSpPr>
          <p:cNvPr id="86" name="Conector: angular 85">
            <a:extLst>
              <a:ext uri="{FF2B5EF4-FFF2-40B4-BE49-F238E27FC236}">
                <a16:creationId xmlns:a16="http://schemas.microsoft.com/office/drawing/2014/main" id="{50BBC7C9-90DA-40DD-BC0F-C06297B61B44}"/>
              </a:ext>
            </a:extLst>
          </p:cNvPr>
          <p:cNvCxnSpPr>
            <a:cxnSpLocks/>
            <a:stCxn id="85" idx="1"/>
            <a:endCxn id="43" idx="2"/>
          </p:cNvCxnSpPr>
          <p:nvPr/>
        </p:nvCxnSpPr>
        <p:spPr>
          <a:xfrm rot="10800000">
            <a:off x="3368551" y="3564162"/>
            <a:ext cx="148702" cy="76284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: angular 86">
            <a:extLst>
              <a:ext uri="{FF2B5EF4-FFF2-40B4-BE49-F238E27FC236}">
                <a16:creationId xmlns:a16="http://schemas.microsoft.com/office/drawing/2014/main" id="{BC7EF5E8-2E40-41DB-8542-CFA29C9962D1}"/>
              </a:ext>
            </a:extLst>
          </p:cNvPr>
          <p:cNvCxnSpPr>
            <a:cxnSpLocks/>
            <a:stCxn id="83" idx="1"/>
            <a:endCxn id="43" idx="2"/>
          </p:cNvCxnSpPr>
          <p:nvPr/>
        </p:nvCxnSpPr>
        <p:spPr>
          <a:xfrm rot="10800000">
            <a:off x="3368551" y="3564162"/>
            <a:ext cx="148702" cy="174867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36EBAE61-236A-44AD-9EAE-2FAFB251203B}"/>
              </a:ext>
            </a:extLst>
          </p:cNvPr>
          <p:cNvCxnSpPr>
            <a:cxnSpLocks/>
            <a:stCxn id="84" idx="1"/>
            <a:endCxn id="43" idx="2"/>
          </p:cNvCxnSpPr>
          <p:nvPr/>
        </p:nvCxnSpPr>
        <p:spPr>
          <a:xfrm rot="10800000">
            <a:off x="3368551" y="3564162"/>
            <a:ext cx="148702" cy="273450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5446017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8. Campaña de esterilización de perros y gatos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5446017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9. Perros y gatos capturados en la vía pública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5446017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7. Campaña de descacharre</a:t>
            </a:r>
          </a:p>
        </p:txBody>
      </p:sp>
      <p:sp>
        <p:nvSpPr>
          <p:cNvPr id="98" name="Diagrama de flujo: proceso 30">
            <a:extLst>
              <a:ext uri="{FF2B5EF4-FFF2-40B4-BE49-F238E27FC236}">
                <a16:creationId xmlns:a16="http://schemas.microsoft.com/office/drawing/2014/main" id="{39676F59-0D38-48F8-AE6E-B194002E0DDF}"/>
              </a:ext>
            </a:extLst>
          </p:cNvPr>
          <p:cNvSpPr/>
          <p:nvPr/>
        </p:nvSpPr>
        <p:spPr>
          <a:xfrm>
            <a:off x="7451011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11. </a:t>
            </a:r>
            <a:r>
              <a:rPr lang="es-MX" sz="1200" b="1" dirty="0" err="1">
                <a:solidFill>
                  <a:srgbClr val="000000"/>
                </a:solidFill>
                <a:latin typeface="Euphemia"/>
              </a:rPr>
              <a:t>Pulgatón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9" name="Diagrama de flujo: proceso 30">
            <a:extLst>
              <a:ext uri="{FF2B5EF4-FFF2-40B4-BE49-F238E27FC236}">
                <a16:creationId xmlns:a16="http://schemas.microsoft.com/office/drawing/2014/main" id="{5ACDE2C6-A5ED-4CFE-8D22-029FBAE0A15B}"/>
              </a:ext>
            </a:extLst>
          </p:cNvPr>
          <p:cNvSpPr/>
          <p:nvPr/>
        </p:nvSpPr>
        <p:spPr>
          <a:xfrm>
            <a:off x="7451011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12. Campaña de adopción</a:t>
            </a:r>
          </a:p>
        </p:txBody>
      </p:sp>
      <p:sp>
        <p:nvSpPr>
          <p:cNvPr id="100" name="Diagrama de flujo: proceso 30">
            <a:extLst>
              <a:ext uri="{FF2B5EF4-FFF2-40B4-BE49-F238E27FC236}">
                <a16:creationId xmlns:a16="http://schemas.microsoft.com/office/drawing/2014/main" id="{0FD34BE1-2395-4F31-9028-AD4ACA982C1D}"/>
              </a:ext>
            </a:extLst>
          </p:cNvPr>
          <p:cNvSpPr/>
          <p:nvPr/>
        </p:nvSpPr>
        <p:spPr>
          <a:xfrm>
            <a:off x="7451011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10. Brigadas de salud</a:t>
            </a:r>
          </a:p>
        </p:txBody>
      </p:sp>
      <p:cxnSp>
        <p:nvCxnSpPr>
          <p:cNvPr id="105" name="Conector: angular 104">
            <a:extLst>
              <a:ext uri="{FF2B5EF4-FFF2-40B4-BE49-F238E27FC236}">
                <a16:creationId xmlns:a16="http://schemas.microsoft.com/office/drawing/2014/main" id="{9222EEC4-6C48-458C-A32E-34344A3BC683}"/>
              </a:ext>
            </a:extLst>
          </p:cNvPr>
          <p:cNvCxnSpPr>
            <a:cxnSpLocks/>
          </p:cNvCxnSpPr>
          <p:nvPr/>
        </p:nvCxnSpPr>
        <p:spPr>
          <a:xfrm rot="10800000">
            <a:off x="3368550" y="3531963"/>
            <a:ext cx="3914277" cy="190696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: angular 109">
            <a:extLst>
              <a:ext uri="{FF2B5EF4-FFF2-40B4-BE49-F238E27FC236}">
                <a16:creationId xmlns:a16="http://schemas.microsoft.com/office/drawing/2014/main" id="{36A38CCB-B05C-42C0-85D6-A1FFAAC21B58}"/>
              </a:ext>
            </a:extLst>
          </p:cNvPr>
          <p:cNvCxnSpPr>
            <a:cxnSpLocks/>
            <a:endCxn id="99" idx="1"/>
          </p:cNvCxnSpPr>
          <p:nvPr/>
        </p:nvCxnSpPr>
        <p:spPr>
          <a:xfrm rot="16200000" flipH="1">
            <a:off x="6092538" y="4938311"/>
            <a:ext cx="2552562" cy="164384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5987733" y="4997884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987E8C0F-D2E8-482D-ABF7-A73E56099E91}"/>
              </a:ext>
            </a:extLst>
          </p:cNvPr>
          <p:cNvCxnSpPr>
            <a:cxnSpLocks/>
            <a:endCxn id="98" idx="1"/>
          </p:cNvCxnSpPr>
          <p:nvPr/>
        </p:nvCxnSpPr>
        <p:spPr>
          <a:xfrm rot="16200000" flipH="1">
            <a:off x="6766877" y="4626818"/>
            <a:ext cx="120008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r 116">
            <a:extLst>
              <a:ext uri="{FF2B5EF4-FFF2-40B4-BE49-F238E27FC236}">
                <a16:creationId xmlns:a16="http://schemas.microsoft.com/office/drawing/2014/main" id="{32D882B0-C2E0-40B0-980A-43A4347FB4B0}"/>
              </a:ext>
            </a:extLst>
          </p:cNvPr>
          <p:cNvCxnSpPr>
            <a:cxnSpLocks/>
            <a:endCxn id="100" idx="1"/>
          </p:cNvCxnSpPr>
          <p:nvPr/>
        </p:nvCxnSpPr>
        <p:spPr>
          <a:xfrm rot="16200000" flipH="1">
            <a:off x="7061732" y="3935841"/>
            <a:ext cx="61037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6492870" y="4517195"/>
            <a:ext cx="1452624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6928733" y="3967226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31478F59-9B90-4FD5-870B-5C8B22864428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41" name="Diagrama de flujo: proceso 40">
            <a:extLst>
              <a:ext uri="{FF2B5EF4-FFF2-40B4-BE49-F238E27FC236}">
                <a16:creationId xmlns:a16="http://schemas.microsoft.com/office/drawing/2014/main" id="{9C27FA06-D84C-4AF1-838F-42C10E683FA3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Las Personas de grupos vulnerables reciben apoyos para su desarrollo, bienestar y progreso</a:t>
            </a:r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 animBg="1"/>
      <p:bldP spid="49" grpId="0" animBg="1"/>
      <p:bldP spid="33" grpId="0" animBg="1"/>
      <p:bldP spid="44" grpId="0" animBg="1"/>
      <p:bldP spid="37" grpId="0" animBg="1"/>
      <p:bldP spid="43" grpId="0" animBg="1"/>
      <p:bldP spid="51" grpId="0" animBg="1"/>
      <p:bldP spid="57" grpId="0" animBg="1"/>
      <p:bldP spid="63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40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3903034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– Ciudadanía atendida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3903034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2.3 - Capacitación a las mujeres para que generen ingresos</a:t>
            </a:r>
          </a:p>
        </p:txBody>
      </p: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EDFAD35A-BD62-440D-92D0-83B1A88FCE78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5608753" y="3553525"/>
            <a:ext cx="150573" cy="175930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EB6A5A8C-F611-4E49-BF4F-2B3C1FE4A530}"/>
              </a:ext>
            </a:extLst>
          </p:cNvPr>
          <p:cNvSpPr/>
          <p:nvPr/>
        </p:nvSpPr>
        <p:spPr>
          <a:xfrm>
            <a:off x="3727497" y="2272962"/>
            <a:ext cx="4109646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856E7F0-2FA9-44EA-9905-7B0CEEC8460E}"/>
              </a:ext>
            </a:extLst>
          </p:cNvPr>
          <p:cNvCxnSpPr>
            <a:cxnSpLocks/>
            <a:stCxn id="37" idx="0"/>
          </p:cNvCxnSpPr>
          <p:nvPr/>
        </p:nvCxnSpPr>
        <p:spPr>
          <a:xfrm flipV="1">
            <a:off x="5782320" y="1797721"/>
            <a:ext cx="837074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grama de flujo: proceso 42">
            <a:extLst>
              <a:ext uri="{FF2B5EF4-FFF2-40B4-BE49-F238E27FC236}">
                <a16:creationId xmlns:a16="http://schemas.microsoft.com/office/drawing/2014/main" id="{3D6C4D13-D264-4192-BD95-0E50874DB4A3}"/>
              </a:ext>
            </a:extLst>
          </p:cNvPr>
          <p:cNvSpPr/>
          <p:nvPr/>
        </p:nvSpPr>
        <p:spPr>
          <a:xfrm>
            <a:off x="1660277" y="2272962"/>
            <a:ext cx="1836720" cy="1280563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175D237-54D3-435F-89DF-0985B589C5EE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2578637" y="1797721"/>
            <a:ext cx="4040757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220C3CEB-87A3-4671-BA3D-9E0479169065}"/>
              </a:ext>
            </a:extLst>
          </p:cNvPr>
          <p:cNvSpPr/>
          <p:nvPr/>
        </p:nvSpPr>
        <p:spPr>
          <a:xfrm>
            <a:off x="10135775" y="2272962"/>
            <a:ext cx="1837633" cy="147126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09D3D95-4250-4A96-9459-1F8CC6200F9B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6619394" y="1797721"/>
            <a:ext cx="4435198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91CC58E0-8276-4AF7-A5A5-02DECF815623}"/>
              </a:ext>
            </a:extLst>
          </p:cNvPr>
          <p:cNvSpPr/>
          <p:nvPr/>
        </p:nvSpPr>
        <p:spPr>
          <a:xfrm>
            <a:off x="8067642" y="2272962"/>
            <a:ext cx="1837633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5CFA508-69A5-49D0-B747-194E6F57242F}"/>
              </a:ext>
            </a:extLst>
          </p:cNvPr>
          <p:cNvCxnSpPr>
            <a:cxnSpLocks/>
            <a:stCxn id="57" idx="0"/>
          </p:cNvCxnSpPr>
          <p:nvPr/>
        </p:nvCxnSpPr>
        <p:spPr>
          <a:xfrm flipH="1" flipV="1">
            <a:off x="6619394" y="1797721"/>
            <a:ext cx="236706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3903034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2.1 - Elaborar Informe mensual de trabajo</a:t>
            </a:r>
          </a:p>
        </p:txBody>
      </p: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539E3E06-9BF8-498D-B6E9-E58226709621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5608753" y="3553525"/>
            <a:ext cx="150573" cy="773477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: angular 67">
            <a:extLst>
              <a:ext uri="{FF2B5EF4-FFF2-40B4-BE49-F238E27FC236}">
                <a16:creationId xmlns:a16="http://schemas.microsoft.com/office/drawing/2014/main" id="{6699A869-BAFD-45E6-AC18-C219DE0EE625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5608753" y="3553525"/>
            <a:ext cx="150573" cy="274514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5908028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– Campaña día internacional cáncer de mama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5908028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– Día internacional de la mujer indígena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5908028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– Día internacional de la mujer</a:t>
            </a:r>
          </a:p>
        </p:txBody>
      </p:sp>
      <p:cxnSp>
        <p:nvCxnSpPr>
          <p:cNvPr id="86" name="Conector: angular 85">
            <a:extLst>
              <a:ext uri="{FF2B5EF4-FFF2-40B4-BE49-F238E27FC236}">
                <a16:creationId xmlns:a16="http://schemas.microsoft.com/office/drawing/2014/main" id="{50BBC7C9-90DA-40DD-BC0F-C06297B61B44}"/>
              </a:ext>
            </a:extLst>
          </p:cNvPr>
          <p:cNvCxnSpPr>
            <a:cxnSpLocks/>
            <a:stCxn id="85" idx="1"/>
          </p:cNvCxnSpPr>
          <p:nvPr/>
        </p:nvCxnSpPr>
        <p:spPr>
          <a:xfrm rot="10800000">
            <a:off x="5759326" y="3553526"/>
            <a:ext cx="148702" cy="773477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: angular 86">
            <a:extLst>
              <a:ext uri="{FF2B5EF4-FFF2-40B4-BE49-F238E27FC236}">
                <a16:creationId xmlns:a16="http://schemas.microsoft.com/office/drawing/2014/main" id="{BC7EF5E8-2E40-41DB-8542-CFA29C9962D1}"/>
              </a:ext>
            </a:extLst>
          </p:cNvPr>
          <p:cNvCxnSpPr>
            <a:cxnSpLocks/>
            <a:stCxn id="83" idx="1"/>
          </p:cNvCxnSpPr>
          <p:nvPr/>
        </p:nvCxnSpPr>
        <p:spPr>
          <a:xfrm rot="10800000">
            <a:off x="5759326" y="3553526"/>
            <a:ext cx="148702" cy="175930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36EBAE61-236A-44AD-9EAE-2FAFB251203B}"/>
              </a:ext>
            </a:extLst>
          </p:cNvPr>
          <p:cNvCxnSpPr>
            <a:cxnSpLocks/>
            <a:stCxn id="84" idx="1"/>
          </p:cNvCxnSpPr>
          <p:nvPr/>
        </p:nvCxnSpPr>
        <p:spPr>
          <a:xfrm rot="10800000">
            <a:off x="5759326" y="3553526"/>
            <a:ext cx="148702" cy="274514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7836792" y="4953802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2.8 – Campa{a internacional contra la violencia de género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7836792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Autoestima y equidad de género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7836792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– Día internacional de la mujer rural</a:t>
            </a:r>
          </a:p>
        </p:txBody>
      </p:sp>
      <p:sp>
        <p:nvSpPr>
          <p:cNvPr id="98" name="Diagrama de flujo: proceso 30">
            <a:extLst>
              <a:ext uri="{FF2B5EF4-FFF2-40B4-BE49-F238E27FC236}">
                <a16:creationId xmlns:a16="http://schemas.microsoft.com/office/drawing/2014/main" id="{39676F59-0D38-48F8-AE6E-B194002E0DDF}"/>
              </a:ext>
            </a:extLst>
          </p:cNvPr>
          <p:cNvSpPr/>
          <p:nvPr/>
        </p:nvSpPr>
        <p:spPr>
          <a:xfrm>
            <a:off x="9841786" y="4953802"/>
            <a:ext cx="1705719" cy="89454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2.11 – Campaña municipal de detección de cáncer de mama</a:t>
            </a:r>
          </a:p>
        </p:txBody>
      </p:sp>
      <p:sp>
        <p:nvSpPr>
          <p:cNvPr id="100" name="Diagrama de flujo: proceso 30">
            <a:extLst>
              <a:ext uri="{FF2B5EF4-FFF2-40B4-BE49-F238E27FC236}">
                <a16:creationId xmlns:a16="http://schemas.microsoft.com/office/drawing/2014/main" id="{0FD34BE1-2395-4F31-9028-AD4ACA982C1D}"/>
              </a:ext>
            </a:extLst>
          </p:cNvPr>
          <p:cNvSpPr/>
          <p:nvPr/>
        </p:nvSpPr>
        <p:spPr>
          <a:xfrm>
            <a:off x="9841786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Canalización a las diferentes instituciones</a:t>
            </a:r>
          </a:p>
        </p:txBody>
      </p:sp>
      <p:cxnSp>
        <p:nvCxnSpPr>
          <p:cNvPr id="105" name="Conector: angular 104">
            <a:extLst>
              <a:ext uri="{FF2B5EF4-FFF2-40B4-BE49-F238E27FC236}">
                <a16:creationId xmlns:a16="http://schemas.microsoft.com/office/drawing/2014/main" id="{9222EEC4-6C48-458C-A32E-34344A3BC683}"/>
              </a:ext>
            </a:extLst>
          </p:cNvPr>
          <p:cNvCxnSpPr>
            <a:cxnSpLocks/>
          </p:cNvCxnSpPr>
          <p:nvPr/>
        </p:nvCxnSpPr>
        <p:spPr>
          <a:xfrm rot="10800000">
            <a:off x="5759325" y="3531963"/>
            <a:ext cx="3914277" cy="190696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8378508" y="4997884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987E8C0F-D2E8-482D-ABF7-A73E56099E91}"/>
              </a:ext>
            </a:extLst>
          </p:cNvPr>
          <p:cNvCxnSpPr>
            <a:cxnSpLocks/>
            <a:endCxn id="98" idx="1"/>
          </p:cNvCxnSpPr>
          <p:nvPr/>
        </p:nvCxnSpPr>
        <p:spPr>
          <a:xfrm rot="16200000" flipH="1">
            <a:off x="9112590" y="4671880"/>
            <a:ext cx="1290206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r 116">
            <a:extLst>
              <a:ext uri="{FF2B5EF4-FFF2-40B4-BE49-F238E27FC236}">
                <a16:creationId xmlns:a16="http://schemas.microsoft.com/office/drawing/2014/main" id="{32D882B0-C2E0-40B0-980A-43A4347FB4B0}"/>
              </a:ext>
            </a:extLst>
          </p:cNvPr>
          <p:cNvCxnSpPr>
            <a:cxnSpLocks/>
            <a:endCxn id="100" idx="1"/>
          </p:cNvCxnSpPr>
          <p:nvPr/>
        </p:nvCxnSpPr>
        <p:spPr>
          <a:xfrm rot="16200000" flipH="1">
            <a:off x="9452507" y="3935841"/>
            <a:ext cx="61037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8862396" y="4538444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9319508" y="3967226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grama de flujo: proceso 38">
            <a:extLst>
              <a:ext uri="{FF2B5EF4-FFF2-40B4-BE49-F238E27FC236}">
                <a16:creationId xmlns:a16="http://schemas.microsoft.com/office/drawing/2014/main" id="{292F4C3C-E156-45EB-9DB1-B966EE734EB1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7F8FEC57-B56F-4544-8AFE-E5C25DF428A3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Las Personas de grupos vulnerables reciben apoyos para su desarrollo, bienestar y progreso</a:t>
            </a:r>
          </a:p>
        </p:txBody>
      </p:sp>
      <p:sp>
        <p:nvSpPr>
          <p:cNvPr id="41" name="Diagrama de flujo: proceso 40">
            <a:extLst>
              <a:ext uri="{FF2B5EF4-FFF2-40B4-BE49-F238E27FC236}">
                <a16:creationId xmlns:a16="http://schemas.microsoft.com/office/drawing/2014/main" id="{E8BBA4B0-9A3A-4C65-880E-6427A2FFF723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5" name="Diagrama de flujo: proceso 44">
            <a:extLst>
              <a:ext uri="{FF2B5EF4-FFF2-40B4-BE49-F238E27FC236}">
                <a16:creationId xmlns:a16="http://schemas.microsoft.com/office/drawing/2014/main" id="{8C2F743E-286D-47D5-A15C-772C6A2E5A40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</p:spTree>
    <p:extLst>
      <p:ext uri="{BB962C8B-B14F-4D97-AF65-F5344CB8AC3E}">
        <p14:creationId xmlns:p14="http://schemas.microsoft.com/office/powerpoint/2010/main" val="205659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 animBg="1"/>
      <p:bldP spid="44" grpId="0" animBg="1"/>
      <p:bldP spid="37" grpId="0" animBg="1"/>
      <p:bldP spid="43" grpId="0" animBg="1"/>
      <p:bldP spid="51" grpId="0" animBg="1"/>
      <p:bldP spid="57" grpId="0" animBg="1"/>
      <p:bldP spid="63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98" grpId="0" animBg="1"/>
      <p:bldP spid="100" grpId="0" animBg="1"/>
      <p:bldP spid="39" grpId="0" animBg="1"/>
      <p:bldP spid="40" grpId="0" animBg="1"/>
      <p:bldP spid="41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3903034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3.2 Atención a juventud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3903034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3.3 Va por ti va por los jóvenes</a:t>
            </a:r>
          </a:p>
        </p:txBody>
      </p: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EB6A5A8C-F611-4E49-BF4F-2B3C1FE4A530}"/>
              </a:ext>
            </a:extLst>
          </p:cNvPr>
          <p:cNvSpPr/>
          <p:nvPr/>
        </p:nvSpPr>
        <p:spPr>
          <a:xfrm>
            <a:off x="3727497" y="2272962"/>
            <a:ext cx="1819424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856E7F0-2FA9-44EA-9905-7B0CEEC8460E}"/>
              </a:ext>
            </a:extLst>
          </p:cNvPr>
          <p:cNvCxnSpPr>
            <a:cxnSpLocks/>
            <a:stCxn id="37" idx="0"/>
          </p:cNvCxnSpPr>
          <p:nvPr/>
        </p:nvCxnSpPr>
        <p:spPr>
          <a:xfrm flipV="1">
            <a:off x="4637209" y="1797721"/>
            <a:ext cx="198218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grama de flujo: proceso 42">
            <a:extLst>
              <a:ext uri="{FF2B5EF4-FFF2-40B4-BE49-F238E27FC236}">
                <a16:creationId xmlns:a16="http://schemas.microsoft.com/office/drawing/2014/main" id="{3D6C4D13-D264-4192-BD95-0E50874DB4A3}"/>
              </a:ext>
            </a:extLst>
          </p:cNvPr>
          <p:cNvSpPr/>
          <p:nvPr/>
        </p:nvSpPr>
        <p:spPr>
          <a:xfrm>
            <a:off x="1660277" y="2272962"/>
            <a:ext cx="1836720" cy="1280563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175D237-54D3-435F-89DF-0985B589C5EE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2578637" y="1797721"/>
            <a:ext cx="4040757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220C3CEB-87A3-4671-BA3D-9E0479169065}"/>
              </a:ext>
            </a:extLst>
          </p:cNvPr>
          <p:cNvSpPr/>
          <p:nvPr/>
        </p:nvSpPr>
        <p:spPr>
          <a:xfrm>
            <a:off x="10135775" y="2272962"/>
            <a:ext cx="1837633" cy="147126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09D3D95-4250-4A96-9459-1F8CC6200F9B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6619394" y="1797721"/>
            <a:ext cx="4435198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91CC58E0-8276-4AF7-A5A5-02DECF815623}"/>
              </a:ext>
            </a:extLst>
          </p:cNvPr>
          <p:cNvSpPr/>
          <p:nvPr/>
        </p:nvSpPr>
        <p:spPr>
          <a:xfrm>
            <a:off x="5858474" y="2272962"/>
            <a:ext cx="4040756" cy="1280563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5CFA508-69A5-49D0-B747-194E6F57242F}"/>
              </a:ext>
            </a:extLst>
          </p:cNvPr>
          <p:cNvCxnSpPr>
            <a:cxnSpLocks/>
            <a:stCxn id="57" idx="0"/>
          </p:cNvCxnSpPr>
          <p:nvPr/>
        </p:nvCxnSpPr>
        <p:spPr>
          <a:xfrm flipH="1" flipV="1">
            <a:off x="6619394" y="1797721"/>
            <a:ext cx="1259458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3903034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3.1 Informe mensual</a:t>
            </a:r>
          </a:p>
        </p:txBody>
      </p: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5908028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3.5 Día del estudiante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5908028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3.6 Fomento deportivo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5908028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Promoción de actividades culturales</a:t>
            </a:r>
          </a:p>
        </p:txBody>
      </p: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7836792" y="4953802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3.8 Feria universitaria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7836792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3.9 Servicio Social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7836792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3.7 Dia internacional de la juventud</a:t>
            </a:r>
          </a:p>
        </p:txBody>
      </p:sp>
      <p:cxnSp>
        <p:nvCxnSpPr>
          <p:cNvPr id="105" name="Conector: angular 104">
            <a:extLst>
              <a:ext uri="{FF2B5EF4-FFF2-40B4-BE49-F238E27FC236}">
                <a16:creationId xmlns:a16="http://schemas.microsoft.com/office/drawing/2014/main" id="{9222EEC4-6C48-458C-A32E-34344A3BC683}"/>
              </a:ext>
            </a:extLst>
          </p:cNvPr>
          <p:cNvCxnSpPr>
            <a:cxnSpLocks/>
            <a:endCxn id="57" idx="2"/>
          </p:cNvCxnSpPr>
          <p:nvPr/>
        </p:nvCxnSpPr>
        <p:spPr>
          <a:xfrm rot="10800000">
            <a:off x="7878852" y="3553526"/>
            <a:ext cx="1788708" cy="18969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8378508" y="4997884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8862396" y="4538444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9319508" y="3967226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8728F38-6FD0-475D-B132-530B0584B3A3}"/>
              </a:ext>
            </a:extLst>
          </p:cNvPr>
          <p:cNvCxnSpPr>
            <a:cxnSpLocks/>
          </p:cNvCxnSpPr>
          <p:nvPr/>
        </p:nvCxnSpPr>
        <p:spPr>
          <a:xfrm rot="5400000">
            <a:off x="4444753" y="4997884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8800AF07-C249-4139-945F-429CB14E9331}"/>
              </a:ext>
            </a:extLst>
          </p:cNvPr>
          <p:cNvCxnSpPr>
            <a:cxnSpLocks/>
          </p:cNvCxnSpPr>
          <p:nvPr/>
        </p:nvCxnSpPr>
        <p:spPr>
          <a:xfrm rot="16200000" flipH="1">
            <a:off x="5178835" y="4671880"/>
            <a:ext cx="1290206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1AA43686-7F6A-4DAD-AFAB-2988AE2C1C9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518752" y="3935841"/>
            <a:ext cx="61037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3018C594-E632-42EA-9AD7-A6C00D7E23E0}"/>
              </a:ext>
            </a:extLst>
          </p:cNvPr>
          <p:cNvCxnSpPr>
            <a:cxnSpLocks/>
          </p:cNvCxnSpPr>
          <p:nvPr/>
        </p:nvCxnSpPr>
        <p:spPr>
          <a:xfrm rot="5400000">
            <a:off x="4928641" y="4538444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661406E9-507B-422C-8071-59BCB59EA1FD}"/>
              </a:ext>
            </a:extLst>
          </p:cNvPr>
          <p:cNvCxnSpPr>
            <a:cxnSpLocks/>
          </p:cNvCxnSpPr>
          <p:nvPr/>
        </p:nvCxnSpPr>
        <p:spPr>
          <a:xfrm rot="5400000">
            <a:off x="5385753" y="3967226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E0BED220-CE14-4657-BCC0-5A6468CDEB9F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4576959" y="4967597"/>
            <a:ext cx="2497758" cy="164380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: angular 60">
            <a:extLst>
              <a:ext uri="{FF2B5EF4-FFF2-40B4-BE49-F238E27FC236}">
                <a16:creationId xmlns:a16="http://schemas.microsoft.com/office/drawing/2014/main" id="{129FE675-6FA2-433E-B4ED-4C824B8E44F2}"/>
              </a:ext>
            </a:extLst>
          </p:cNvPr>
          <p:cNvCxnSpPr>
            <a:cxnSpLocks/>
            <a:endCxn id="57" idx="2"/>
          </p:cNvCxnSpPr>
          <p:nvPr/>
        </p:nvCxnSpPr>
        <p:spPr>
          <a:xfrm flipV="1">
            <a:off x="5739841" y="3553525"/>
            <a:ext cx="2139011" cy="17973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CAAD3AF2-2A5D-45F6-A740-D05F92D01FDC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6" name="Diagrama de flujo: proceso 35">
            <a:extLst>
              <a:ext uri="{FF2B5EF4-FFF2-40B4-BE49-F238E27FC236}">
                <a16:creationId xmlns:a16="http://schemas.microsoft.com/office/drawing/2014/main" id="{368029B0-CCA4-4BE9-9FF4-F19F0A9E071B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Las Personas de grupos vulnerables reciben apoyos para su desarrollo, bienestar y progreso</a:t>
            </a:r>
          </a:p>
        </p:txBody>
      </p:sp>
      <p:sp>
        <p:nvSpPr>
          <p:cNvPr id="39" name="Diagrama de flujo: proceso 38">
            <a:extLst>
              <a:ext uri="{FF2B5EF4-FFF2-40B4-BE49-F238E27FC236}">
                <a16:creationId xmlns:a16="http://schemas.microsoft.com/office/drawing/2014/main" id="{9EC52D5C-90FC-4972-82D9-CB044C86B12C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723EC1C7-D998-4A48-88C4-CF7138F0A203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</p:spTree>
    <p:extLst>
      <p:ext uri="{BB962C8B-B14F-4D97-AF65-F5344CB8AC3E}">
        <p14:creationId xmlns:p14="http://schemas.microsoft.com/office/powerpoint/2010/main" val="280393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 animBg="1"/>
      <p:bldP spid="44" grpId="0" animBg="1"/>
      <p:bldP spid="37" grpId="0" animBg="1"/>
      <p:bldP spid="43" grpId="0" animBg="1"/>
      <p:bldP spid="51" grpId="0" animBg="1"/>
      <p:bldP spid="57" grpId="0" animBg="1"/>
      <p:bldP spid="63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35" grpId="0" animBg="1"/>
      <p:bldP spid="36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</a:t>
            </a: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Las Personas de grupos vulnerables reciben apoyos para su desarrollo, bienestar y progreso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2379889" y="49497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4.2 Ciudadanía atendida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2379889" y="59355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4.3 Actividades comunitarias mejoramiento urbano</a:t>
            </a:r>
          </a:p>
        </p:txBody>
      </p: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EB6A5A8C-F611-4E49-BF4F-2B3C1FE4A530}"/>
              </a:ext>
            </a:extLst>
          </p:cNvPr>
          <p:cNvSpPr/>
          <p:nvPr/>
        </p:nvSpPr>
        <p:spPr>
          <a:xfrm>
            <a:off x="3980526" y="2263082"/>
            <a:ext cx="1819424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856E7F0-2FA9-44EA-9905-7B0CEEC8460E}"/>
              </a:ext>
            </a:extLst>
          </p:cNvPr>
          <p:cNvCxnSpPr>
            <a:cxnSpLocks/>
            <a:stCxn id="37" idx="0"/>
            <a:endCxn id="20" idx="2"/>
          </p:cNvCxnSpPr>
          <p:nvPr/>
        </p:nvCxnSpPr>
        <p:spPr>
          <a:xfrm flipV="1">
            <a:off x="4890238" y="1797721"/>
            <a:ext cx="1729156" cy="46536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grama de flujo: proceso 42">
            <a:extLst>
              <a:ext uri="{FF2B5EF4-FFF2-40B4-BE49-F238E27FC236}">
                <a16:creationId xmlns:a16="http://schemas.microsoft.com/office/drawing/2014/main" id="{3D6C4D13-D264-4192-BD95-0E50874DB4A3}"/>
              </a:ext>
            </a:extLst>
          </p:cNvPr>
          <p:cNvSpPr/>
          <p:nvPr/>
        </p:nvSpPr>
        <p:spPr>
          <a:xfrm>
            <a:off x="1660277" y="2272962"/>
            <a:ext cx="1836720" cy="1280563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175D237-54D3-435F-89DF-0985B589C5EE}"/>
              </a:ext>
            </a:extLst>
          </p:cNvPr>
          <p:cNvCxnSpPr>
            <a:cxnSpLocks/>
            <a:stCxn id="43" idx="0"/>
            <a:endCxn id="20" idx="2"/>
          </p:cNvCxnSpPr>
          <p:nvPr/>
        </p:nvCxnSpPr>
        <p:spPr>
          <a:xfrm flipV="1">
            <a:off x="2578637" y="1797721"/>
            <a:ext cx="4040757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220C3CEB-87A3-4671-BA3D-9E0479169065}"/>
              </a:ext>
            </a:extLst>
          </p:cNvPr>
          <p:cNvSpPr/>
          <p:nvPr/>
        </p:nvSpPr>
        <p:spPr>
          <a:xfrm>
            <a:off x="8338925" y="2272963"/>
            <a:ext cx="3634483" cy="1279572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09D3D95-4250-4A96-9459-1F8CC6200F9B}"/>
              </a:ext>
            </a:extLst>
          </p:cNvPr>
          <p:cNvCxnSpPr>
            <a:cxnSpLocks/>
            <a:stCxn id="51" idx="0"/>
            <a:endCxn id="20" idx="2"/>
          </p:cNvCxnSpPr>
          <p:nvPr/>
        </p:nvCxnSpPr>
        <p:spPr>
          <a:xfrm flipH="1" flipV="1">
            <a:off x="6619394" y="1797721"/>
            <a:ext cx="3536773" cy="4752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91CC58E0-8276-4AF7-A5A5-02DECF815623}"/>
              </a:ext>
            </a:extLst>
          </p:cNvPr>
          <p:cNvSpPr/>
          <p:nvPr/>
        </p:nvSpPr>
        <p:spPr>
          <a:xfrm>
            <a:off x="6208220" y="2272467"/>
            <a:ext cx="1670632" cy="1280563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5CFA508-69A5-49D0-B747-194E6F57242F}"/>
              </a:ext>
            </a:extLst>
          </p:cNvPr>
          <p:cNvCxnSpPr>
            <a:cxnSpLocks/>
            <a:stCxn id="57" idx="0"/>
            <a:endCxn id="20" idx="2"/>
          </p:cNvCxnSpPr>
          <p:nvPr/>
        </p:nvCxnSpPr>
        <p:spPr>
          <a:xfrm flipH="1" flipV="1">
            <a:off x="6619394" y="1797721"/>
            <a:ext cx="424142" cy="47474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2379889" y="396392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 Elaborar informe mensual de trabajo</a:t>
            </a:r>
          </a:p>
        </p:txBody>
      </p: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4384883" y="49497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4.5 Programas de mejoramiento de vivienda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4384883" y="59355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4.6 Seguimiento programa adulto mayor 68 y más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4384883" y="396392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4.4 Parques limpios y seguros</a:t>
            </a:r>
          </a:p>
        </p:txBody>
      </p: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6313647" y="4947870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4.8 Capacitación inclusión y desarrollo en las comunidades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6313647" y="59337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4.9 Apoyos diversos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6313647" y="3962038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4.7 Seguimiento becas Benito Juárez</a:t>
            </a:r>
          </a:p>
        </p:txBody>
      </p: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6855363" y="4991952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7339251" y="4532512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7796363" y="3961294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8728F38-6FD0-475D-B132-530B0584B3A3}"/>
              </a:ext>
            </a:extLst>
          </p:cNvPr>
          <p:cNvCxnSpPr>
            <a:cxnSpLocks/>
          </p:cNvCxnSpPr>
          <p:nvPr/>
        </p:nvCxnSpPr>
        <p:spPr>
          <a:xfrm rot="5400000">
            <a:off x="2921608" y="4991952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8800AF07-C249-4139-945F-429CB14E9331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55690" y="4665948"/>
            <a:ext cx="1290206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1AA43686-7F6A-4DAD-AFAB-2988AE2C1C9A}"/>
              </a:ext>
            </a:extLst>
          </p:cNvPr>
          <p:cNvCxnSpPr>
            <a:cxnSpLocks/>
            <a:endCxn id="85" idx="1"/>
          </p:cNvCxnSpPr>
          <p:nvPr/>
        </p:nvCxnSpPr>
        <p:spPr>
          <a:xfrm rot="16200000" flipH="1">
            <a:off x="4003265" y="3939451"/>
            <a:ext cx="595043" cy="168193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3018C594-E632-42EA-9AD7-A6C00D7E23E0}"/>
              </a:ext>
            </a:extLst>
          </p:cNvPr>
          <p:cNvCxnSpPr>
            <a:cxnSpLocks/>
          </p:cNvCxnSpPr>
          <p:nvPr/>
        </p:nvCxnSpPr>
        <p:spPr>
          <a:xfrm rot="5400000">
            <a:off x="3405496" y="4532512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661406E9-507B-422C-8071-59BCB59EA1FD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4085608" y="3731300"/>
            <a:ext cx="131087" cy="589770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E0BED220-CE14-4657-BCC0-5A6468CDEB9F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3012299" y="4920150"/>
            <a:ext cx="2587120" cy="158047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: angular 60">
            <a:extLst>
              <a:ext uri="{FF2B5EF4-FFF2-40B4-BE49-F238E27FC236}">
                <a16:creationId xmlns:a16="http://schemas.microsoft.com/office/drawing/2014/main" id="{129FE675-6FA2-433E-B4ED-4C824B8E44F2}"/>
              </a:ext>
            </a:extLst>
          </p:cNvPr>
          <p:cNvCxnSpPr>
            <a:cxnSpLocks/>
            <a:endCxn id="51" idx="2"/>
          </p:cNvCxnSpPr>
          <p:nvPr/>
        </p:nvCxnSpPr>
        <p:spPr>
          <a:xfrm flipV="1">
            <a:off x="4216687" y="3552535"/>
            <a:ext cx="5939480" cy="15307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AD5F3BF8-584F-4F10-B1FF-DE55890DB8DE}"/>
              </a:ext>
            </a:extLst>
          </p:cNvPr>
          <p:cNvSpPr/>
          <p:nvPr/>
        </p:nvSpPr>
        <p:spPr>
          <a:xfrm>
            <a:off x="8338926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4.11 Programa Ponte en mi lugar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9C76D6F1-32AE-4291-B2C6-2677D98F97D4}"/>
              </a:ext>
            </a:extLst>
          </p:cNvPr>
          <p:cNvSpPr/>
          <p:nvPr/>
        </p:nvSpPr>
        <p:spPr>
          <a:xfrm>
            <a:off x="8338926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4.12 Programa tu ayuda es útil</a:t>
            </a:r>
          </a:p>
        </p:txBody>
      </p: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947A6D48-473B-47EC-B03A-58185F2812B7}"/>
              </a:ext>
            </a:extLst>
          </p:cNvPr>
          <p:cNvSpPr/>
          <p:nvPr/>
        </p:nvSpPr>
        <p:spPr>
          <a:xfrm>
            <a:off x="8338926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4.10 Apoyos día del niño y posadas navideñas</a:t>
            </a:r>
          </a:p>
        </p:txBody>
      </p: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5DAF76DE-FB76-41D6-B712-7DEE43C7AB71}"/>
              </a:ext>
            </a:extLst>
          </p:cNvPr>
          <p:cNvSpPr/>
          <p:nvPr/>
        </p:nvSpPr>
        <p:spPr>
          <a:xfrm>
            <a:off x="10267690" y="4953802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4.14 Jornadas familiares</a:t>
            </a:r>
          </a:p>
        </p:txBody>
      </p:sp>
      <p:sp>
        <p:nvSpPr>
          <p:cNvPr id="58" name="Diagrama de flujo: proceso 30">
            <a:extLst>
              <a:ext uri="{FF2B5EF4-FFF2-40B4-BE49-F238E27FC236}">
                <a16:creationId xmlns:a16="http://schemas.microsoft.com/office/drawing/2014/main" id="{1EAB2447-6C27-4880-911B-8E8067B08E50}"/>
              </a:ext>
            </a:extLst>
          </p:cNvPr>
          <p:cNvSpPr/>
          <p:nvPr/>
        </p:nvSpPr>
        <p:spPr>
          <a:xfrm>
            <a:off x="10267690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4.15 Atención en contingencias meteorológicas</a:t>
            </a:r>
          </a:p>
        </p:txBody>
      </p:sp>
      <p:sp>
        <p:nvSpPr>
          <p:cNvPr id="59" name="Diagrama de flujo: proceso 30">
            <a:extLst>
              <a:ext uri="{FF2B5EF4-FFF2-40B4-BE49-F238E27FC236}">
                <a16:creationId xmlns:a16="http://schemas.microsoft.com/office/drawing/2014/main" id="{F4140ECC-77BE-4115-9954-D92C2B0EFD2D}"/>
              </a:ext>
            </a:extLst>
          </p:cNvPr>
          <p:cNvSpPr/>
          <p:nvPr/>
        </p:nvSpPr>
        <p:spPr>
          <a:xfrm>
            <a:off x="10267690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4.13 Café con causa. Programa de donación</a:t>
            </a:r>
          </a:p>
        </p:txBody>
      </p: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8F1F6A3B-A5C3-4164-BE7B-DF2EE8957C0E}"/>
              </a:ext>
            </a:extLst>
          </p:cNvPr>
          <p:cNvCxnSpPr>
            <a:cxnSpLocks/>
            <a:endCxn id="55" idx="1"/>
          </p:cNvCxnSpPr>
          <p:nvPr/>
        </p:nvCxnSpPr>
        <p:spPr>
          <a:xfrm rot="16200000" flipH="1">
            <a:off x="9461398" y="4547159"/>
            <a:ext cx="1501054" cy="111529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angular 65">
            <a:extLst>
              <a:ext uri="{FF2B5EF4-FFF2-40B4-BE49-F238E27FC236}">
                <a16:creationId xmlns:a16="http://schemas.microsoft.com/office/drawing/2014/main" id="{BE6EC3A6-EA3D-4DDD-8AE6-058BCD8CD823}"/>
              </a:ext>
            </a:extLst>
          </p:cNvPr>
          <p:cNvCxnSpPr>
            <a:cxnSpLocks/>
            <a:endCxn id="59" idx="1"/>
          </p:cNvCxnSpPr>
          <p:nvPr/>
        </p:nvCxnSpPr>
        <p:spPr>
          <a:xfrm rot="16200000" flipH="1">
            <a:off x="10034288" y="4091718"/>
            <a:ext cx="355268" cy="111535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84D319D1-BF71-4AB7-AF70-5D78FC3CBEB0}"/>
              </a:ext>
            </a:extLst>
          </p:cNvPr>
          <p:cNvCxnSpPr>
            <a:cxnSpLocks/>
            <a:endCxn id="54" idx="3"/>
          </p:cNvCxnSpPr>
          <p:nvPr/>
        </p:nvCxnSpPr>
        <p:spPr>
          <a:xfrm rot="5400000">
            <a:off x="9989368" y="4160218"/>
            <a:ext cx="222061" cy="11150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2BF300B1-32AC-4CC5-857E-CF221C5C2BDA}"/>
              </a:ext>
            </a:extLst>
          </p:cNvPr>
          <p:cNvCxnSpPr>
            <a:cxnSpLocks/>
            <a:endCxn id="58" idx="1"/>
          </p:cNvCxnSpPr>
          <p:nvPr/>
        </p:nvCxnSpPr>
        <p:spPr>
          <a:xfrm rot="16200000" flipH="1">
            <a:off x="8920903" y="4949997"/>
            <a:ext cx="2582036" cy="111538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1D32C996-C1DA-4878-B449-7323B68632CE}"/>
              </a:ext>
            </a:extLst>
          </p:cNvPr>
          <p:cNvCxnSpPr>
            <a:cxnSpLocks/>
            <a:endCxn id="40" idx="3"/>
          </p:cNvCxnSpPr>
          <p:nvPr/>
        </p:nvCxnSpPr>
        <p:spPr>
          <a:xfrm rot="5400000">
            <a:off x="9603579" y="4760258"/>
            <a:ext cx="993643" cy="111509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angular 85">
            <a:extLst>
              <a:ext uri="{FF2B5EF4-FFF2-40B4-BE49-F238E27FC236}">
                <a16:creationId xmlns:a16="http://schemas.microsoft.com/office/drawing/2014/main" id="{48B59936-6FC5-42A5-8F99-6F8AFE2F3959}"/>
              </a:ext>
            </a:extLst>
          </p:cNvPr>
          <p:cNvCxnSpPr>
            <a:cxnSpLocks/>
            <a:stCxn id="51" idx="2"/>
            <a:endCxn id="53" idx="3"/>
          </p:cNvCxnSpPr>
          <p:nvPr/>
        </p:nvCxnSpPr>
        <p:spPr>
          <a:xfrm rot="5400000">
            <a:off x="8727341" y="4869839"/>
            <a:ext cx="2746131" cy="11152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Diagrama de flujo: proceso 63">
            <a:extLst>
              <a:ext uri="{FF2B5EF4-FFF2-40B4-BE49-F238E27FC236}">
                <a16:creationId xmlns:a16="http://schemas.microsoft.com/office/drawing/2014/main" id="{8D9603E7-1DCF-4227-AE29-2AB4B6728C15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8" name="Diagrama de flujo: proceso 67">
            <a:extLst>
              <a:ext uri="{FF2B5EF4-FFF2-40B4-BE49-F238E27FC236}">
                <a16:creationId xmlns:a16="http://schemas.microsoft.com/office/drawing/2014/main" id="{17F9F05A-8D31-4DB3-AE89-C217197E7BF3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70" name="Diagrama de flujo: proceso 69">
            <a:extLst>
              <a:ext uri="{FF2B5EF4-FFF2-40B4-BE49-F238E27FC236}">
                <a16:creationId xmlns:a16="http://schemas.microsoft.com/office/drawing/2014/main" id="{D4FAFB43-66C2-4253-86DA-B39D6BB8F38E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</p:spTree>
    <p:extLst>
      <p:ext uri="{BB962C8B-B14F-4D97-AF65-F5344CB8AC3E}">
        <p14:creationId xmlns:p14="http://schemas.microsoft.com/office/powerpoint/2010/main" val="100964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 animBg="1"/>
      <p:bldP spid="33" grpId="0" animBg="1"/>
      <p:bldP spid="44" grpId="0" animBg="1"/>
      <p:bldP spid="37" grpId="0" animBg="1"/>
      <p:bldP spid="43" grpId="0" animBg="1"/>
      <p:bldP spid="51" grpId="0" animBg="1"/>
      <p:bldP spid="57" grpId="0" animBg="1"/>
      <p:bldP spid="63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40" grpId="0" animBg="1"/>
      <p:bldP spid="53" grpId="0" animBg="1"/>
      <p:bldP spid="54" grpId="0" animBg="1"/>
      <p:bldP spid="55" grpId="0" animBg="1"/>
      <p:bldP spid="58" grpId="0" animBg="1"/>
      <p:bldP spid="59" grpId="0" animBg="1"/>
      <p:bldP spid="64" grpId="0" animBg="1"/>
      <p:bldP spid="68" grpId="0" animBg="1"/>
      <p:bldP spid="7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653</Words>
  <Application>Microsoft Office PowerPoint</Application>
  <PresentationFormat>Panorámica</PresentationFormat>
  <Paragraphs>91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39</cp:revision>
  <dcterms:created xsi:type="dcterms:W3CDTF">2020-01-30T03:52:29Z</dcterms:created>
  <dcterms:modified xsi:type="dcterms:W3CDTF">2020-02-21T13:45:55Z</dcterms:modified>
</cp:coreProperties>
</file>